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015" autoAdjust="0"/>
    <p:restoredTop sz="94660"/>
  </p:normalViewPr>
  <p:slideViewPr>
    <p:cSldViewPr snapToGrid="0">
      <p:cViewPr varScale="1">
        <p:scale>
          <a:sx n="71" d="100"/>
          <a:sy n="71" d="100"/>
        </p:scale>
        <p:origin x="90" y="3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3" Type="http://schemas.openxmlformats.org/officeDocument/2006/relationships/tableStyles" Target="tableStyles.xml"/><Relationship Id="rId22" Type="http://schemas.openxmlformats.org/officeDocument/2006/relationships/viewProps" Target="viewProps.xml"/><Relationship Id="rId21" Type="http://schemas.openxmlformats.org/officeDocument/2006/relationships/presProps" Target="presProps.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l-G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l-GR"/>
          </a:p>
        </p:txBody>
      </p:sp>
      <p:sp>
        <p:nvSpPr>
          <p:cNvPr id="4" name="Date Placeholder 3"/>
          <p:cNvSpPr>
            <a:spLocks noGrp="1"/>
          </p:cNvSpPr>
          <p:nvPr>
            <p:ph type="dt" sz="half" idx="10"/>
          </p:nvPr>
        </p:nvSpPr>
        <p:spPr/>
        <p:txBody>
          <a:bodyPr/>
          <a:lstStyle/>
          <a:p>
            <a:fld id="{A273B678-B5FA-49A2-A0F1-F4C3A3DAFACC}" type="datetimeFigureOut">
              <a:rPr lang="el-GR" smtClean="0"/>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DFAEF86-C7A4-4903-A512-2CF98BC1E084}" type="slidenum">
              <a:rPr lang="el-GR" smtClean="0"/>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l-GR"/>
          </a:p>
        </p:txBody>
      </p:sp>
      <p:sp>
        <p:nvSpPr>
          <p:cNvPr id="4" name="Date Placeholder 3"/>
          <p:cNvSpPr>
            <a:spLocks noGrp="1"/>
          </p:cNvSpPr>
          <p:nvPr>
            <p:ph type="dt" sz="half" idx="10"/>
          </p:nvPr>
        </p:nvSpPr>
        <p:spPr/>
        <p:txBody>
          <a:bodyPr/>
          <a:lstStyle/>
          <a:p>
            <a:fld id="{A273B678-B5FA-49A2-A0F1-F4C3A3DAFACC}" type="datetimeFigureOut">
              <a:rPr lang="el-GR" smtClean="0"/>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DFAEF86-C7A4-4903-A512-2CF98BC1E084}" type="slidenum">
              <a:rPr lang="el-GR" smtClean="0"/>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l-G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l-GR"/>
          </a:p>
        </p:txBody>
      </p:sp>
      <p:sp>
        <p:nvSpPr>
          <p:cNvPr id="4" name="Date Placeholder 3"/>
          <p:cNvSpPr>
            <a:spLocks noGrp="1"/>
          </p:cNvSpPr>
          <p:nvPr>
            <p:ph type="dt" sz="half" idx="10"/>
          </p:nvPr>
        </p:nvSpPr>
        <p:spPr/>
        <p:txBody>
          <a:bodyPr/>
          <a:lstStyle/>
          <a:p>
            <a:fld id="{A273B678-B5FA-49A2-A0F1-F4C3A3DAFACC}" type="datetimeFigureOut">
              <a:rPr lang="el-GR" smtClean="0"/>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DFAEF86-C7A4-4903-A512-2CF98BC1E084}" type="slidenum">
              <a:rPr lang="el-GR" smtClean="0"/>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l-GR"/>
          </a:p>
        </p:txBody>
      </p:sp>
      <p:sp>
        <p:nvSpPr>
          <p:cNvPr id="4" name="Date Placeholder 3"/>
          <p:cNvSpPr>
            <a:spLocks noGrp="1"/>
          </p:cNvSpPr>
          <p:nvPr>
            <p:ph type="dt" sz="half" idx="10"/>
          </p:nvPr>
        </p:nvSpPr>
        <p:spPr/>
        <p:txBody>
          <a:bodyPr/>
          <a:lstStyle/>
          <a:p>
            <a:fld id="{A273B678-B5FA-49A2-A0F1-F4C3A3DAFACC}" type="datetimeFigureOut">
              <a:rPr lang="el-GR" smtClean="0"/>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DFAEF86-C7A4-4903-A512-2CF98BC1E084}" type="slidenum">
              <a:rPr lang="el-GR" smtClean="0"/>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l-G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A273B678-B5FA-49A2-A0F1-F4C3A3DAFACC}" type="datetimeFigureOut">
              <a:rPr lang="el-GR" smtClean="0"/>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DFAEF86-C7A4-4903-A512-2CF98BC1E084}" type="slidenum">
              <a:rPr lang="el-GR" smtClean="0"/>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l-G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l-GR"/>
          </a:p>
        </p:txBody>
      </p:sp>
      <p:sp>
        <p:nvSpPr>
          <p:cNvPr id="5" name="Date Placeholder 4"/>
          <p:cNvSpPr>
            <a:spLocks noGrp="1"/>
          </p:cNvSpPr>
          <p:nvPr>
            <p:ph type="dt" sz="half" idx="10"/>
          </p:nvPr>
        </p:nvSpPr>
        <p:spPr/>
        <p:txBody>
          <a:bodyPr/>
          <a:lstStyle/>
          <a:p>
            <a:fld id="{A273B678-B5FA-49A2-A0F1-F4C3A3DAFACC}" type="datetimeFigureOut">
              <a:rPr lang="el-GR" smtClean="0"/>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7DFAEF86-C7A4-4903-A512-2CF98BC1E084}" type="slidenum">
              <a:rPr lang="el-GR" smtClean="0"/>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l-G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l-G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l-GR"/>
          </a:p>
        </p:txBody>
      </p:sp>
      <p:sp>
        <p:nvSpPr>
          <p:cNvPr id="7" name="Date Placeholder 6"/>
          <p:cNvSpPr>
            <a:spLocks noGrp="1"/>
          </p:cNvSpPr>
          <p:nvPr>
            <p:ph type="dt" sz="half" idx="10"/>
          </p:nvPr>
        </p:nvSpPr>
        <p:spPr/>
        <p:txBody>
          <a:bodyPr/>
          <a:lstStyle/>
          <a:p>
            <a:fld id="{A273B678-B5FA-49A2-A0F1-F4C3A3DAFACC}" type="datetimeFigureOut">
              <a:rPr lang="el-GR" smtClean="0"/>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7DFAEF86-C7A4-4903-A512-2CF98BC1E084}" type="slidenum">
              <a:rPr lang="el-GR" smtClean="0"/>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Date Placeholder 2"/>
          <p:cNvSpPr>
            <a:spLocks noGrp="1"/>
          </p:cNvSpPr>
          <p:nvPr>
            <p:ph type="dt" sz="half" idx="10"/>
          </p:nvPr>
        </p:nvSpPr>
        <p:spPr/>
        <p:txBody>
          <a:bodyPr/>
          <a:lstStyle/>
          <a:p>
            <a:fld id="{A273B678-B5FA-49A2-A0F1-F4C3A3DAFACC}" type="datetimeFigureOut">
              <a:rPr lang="el-GR" smtClean="0"/>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7DFAEF86-C7A4-4903-A512-2CF98BC1E084}" type="slidenum">
              <a:rPr lang="el-GR" smtClean="0"/>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73B678-B5FA-49A2-A0F1-F4C3A3DAFACC}" type="datetimeFigureOut">
              <a:rPr lang="el-GR" smtClean="0"/>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7DFAEF86-C7A4-4903-A512-2CF98BC1E084}" type="slidenum">
              <a:rPr lang="el-GR" smtClean="0"/>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l-G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l-G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A273B678-B5FA-49A2-A0F1-F4C3A3DAFACC}" type="datetimeFigureOut">
              <a:rPr lang="el-GR" smtClean="0"/>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7DFAEF86-C7A4-4903-A512-2CF98BC1E084}" type="slidenum">
              <a:rPr lang="el-GR" smtClean="0"/>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l-G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A273B678-B5FA-49A2-A0F1-F4C3A3DAFACC}" type="datetimeFigureOut">
              <a:rPr lang="el-GR" smtClean="0"/>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7DFAEF86-C7A4-4903-A512-2CF98BC1E084}" type="slidenum">
              <a:rPr lang="el-GR" smtClean="0"/>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l-G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73B678-B5FA-49A2-A0F1-F4C3A3DAFACC}" type="datetimeFigureOut">
              <a:rPr lang="el-GR" smtClean="0"/>
            </a:fld>
            <a:endParaRPr lang="el-G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FAEF86-C7A4-4903-A512-2CF98BC1E084}" type="slidenum">
              <a:rPr lang="el-GR" smtClean="0"/>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l-GR" sz="4400" b="1" dirty="0">
                <a:solidFill>
                  <a:schemeClr val="accent1"/>
                </a:solidFill>
              </a:rPr>
              <a:t>Οι σύγχρονες προκλήσεις για ένα χρηματοπιστωτικό σύστημα στην υπηρεσία της Οικονομίας και της Κοινωνίας</a:t>
            </a:r>
            <a:endParaRPr lang="el-GR" sz="4400" b="1" dirty="0">
              <a:solidFill>
                <a:schemeClr val="accent1"/>
              </a:solidFill>
            </a:endParaRPr>
          </a:p>
        </p:txBody>
      </p:sp>
      <p:sp>
        <p:nvSpPr>
          <p:cNvPr id="3" name="Subtitle 2"/>
          <p:cNvSpPr>
            <a:spLocks noGrp="1"/>
          </p:cNvSpPr>
          <p:nvPr>
            <p:ph type="subTitle" idx="1"/>
          </p:nvPr>
        </p:nvSpPr>
        <p:spPr/>
        <p:txBody>
          <a:bodyPr/>
          <a:lstStyle/>
          <a:p>
            <a:endParaRPr lang="el-GR" dirty="0"/>
          </a:p>
          <a:p>
            <a:endParaRPr lang="el-GR" dirty="0"/>
          </a:p>
          <a:p>
            <a:r>
              <a:rPr lang="el-GR" sz="4400" dirty="0"/>
              <a:t>© Χάρης Τοπαλίδης, </a:t>
            </a:r>
            <a:r>
              <a:rPr lang="en-US" sz="4400" dirty="0"/>
              <a:t>PhD, 06.06.26</a:t>
            </a:r>
            <a:endParaRPr lang="en-US" sz="4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l-GR" sz="3600" b="1" dirty="0"/>
              <a:t>Ολιγοπώλιο: Η διάρθρωση των λειτουργικών εσόδων</a:t>
            </a:r>
            <a:endParaRPr lang="el-GR" sz="3600" b="1" dirty="0"/>
          </a:p>
        </p:txBody>
      </p:sp>
      <p:sp>
        <p:nvSpPr>
          <p:cNvPr id="3" name="Content Placeholder 2"/>
          <p:cNvSpPr>
            <a:spLocks noGrp="1"/>
          </p:cNvSpPr>
          <p:nvPr>
            <p:ph idx="1"/>
          </p:nvPr>
        </p:nvSpPr>
        <p:spPr>
          <a:xfrm>
            <a:off x="838200" y="1465729"/>
            <a:ext cx="10515600" cy="5027146"/>
          </a:xfrm>
        </p:spPr>
        <p:txBody>
          <a:bodyPr>
            <a:normAutofit fontScale="77500" lnSpcReduction="20000"/>
          </a:bodyPr>
          <a:lstStyle/>
          <a:p>
            <a:r>
              <a:rPr lang="el-GR" dirty="0"/>
              <a:t>τα λειτουργικά έσοδα των ελληνικών τραπεζών, προέρχονται (2024):</a:t>
            </a:r>
            <a:endParaRPr lang="el-GR" dirty="0"/>
          </a:p>
          <a:p>
            <a:pPr>
              <a:buFontTx/>
              <a:buChar char="-"/>
            </a:pPr>
            <a:r>
              <a:rPr lang="el-GR" dirty="0"/>
              <a:t>κατά 77,3% από τόκους (58,87 % στην Ευρωζώνη), </a:t>
            </a:r>
            <a:endParaRPr lang="el-GR" dirty="0"/>
          </a:p>
          <a:p>
            <a:pPr>
              <a:buFontTx/>
              <a:buChar char="-"/>
            </a:pPr>
            <a:r>
              <a:rPr lang="el-GR" dirty="0"/>
              <a:t>κατά 17,86% από προμήθειες (28,79% στην Ευρωζώνη) και </a:t>
            </a:r>
            <a:endParaRPr lang="el-GR" dirty="0"/>
          </a:p>
          <a:p>
            <a:pPr>
              <a:buFontTx/>
              <a:buChar char="-"/>
            </a:pPr>
            <a:r>
              <a:rPr lang="el-GR" dirty="0"/>
              <a:t>μόνον κατά 1,4% από χρηματοοικονομικές πράξεις και επενδύσεις (8,15% στην Ευρωζώνη). </a:t>
            </a:r>
            <a:endParaRPr lang="el-GR" dirty="0"/>
          </a:p>
          <a:p>
            <a:r>
              <a:rPr lang="el-GR" dirty="0"/>
              <a:t>Καθώς ο Δείκτης δανείων/καταθέσεις είναι 60,4% (έναντι 94% στην Ευρωζώνη) και οι προμήθειες είναι πολύ υψηλές συγκριτικά με τις λοιπές χώρες, η συγκεκριμένη διάρθρωση των λειτουργικών εσόδων αιτιολογείται μόνο από τις </a:t>
            </a:r>
            <a:r>
              <a:rPr lang="el-GR" dirty="0" err="1"/>
              <a:t>ολιγοπωλιακές</a:t>
            </a:r>
            <a:r>
              <a:rPr lang="el-GR" dirty="0"/>
              <a:t> συνθήκες της ελληνικής αγοράς. </a:t>
            </a:r>
            <a:endParaRPr lang="el-GR" dirty="0"/>
          </a:p>
          <a:p>
            <a:r>
              <a:rPr lang="el-GR" dirty="0"/>
              <a:t>Τα πολύ χαμηλά έσοδα από χρηματοοικονομικές πράξεις υποδηλώνουν αποφυγή ανάληψης κινδύνων και έλλειψη εξειδικευμένης χρηματοοικονομικής τεχνογνωσίας. </a:t>
            </a:r>
            <a:endParaRPr lang="el-GR" dirty="0"/>
          </a:p>
          <a:p>
            <a:r>
              <a:rPr lang="el-GR" u="sng" dirty="0"/>
              <a:t>Συμπερασματικά:</a:t>
            </a:r>
            <a:r>
              <a:rPr lang="el-GR" dirty="0"/>
              <a:t> Η </a:t>
            </a:r>
            <a:r>
              <a:rPr lang="el-GR" dirty="0" err="1"/>
              <a:t>ολιγοπωλιακή</a:t>
            </a:r>
            <a:r>
              <a:rPr lang="el-GR" dirty="0"/>
              <a:t> διάρθρωση έχει θετικές επιπτώσεις στην κερδοφορία των τραπεζών τόσο λόγω της τιμολογιακής πολιτικής τους δανείων και υπηρεσιών αλλά και λόγω της συμπίεσης του κόστους λειτουργίας (κόστος καταθέσεων και εργασίας) καθώς το ενδιαφέρον τους για την ποιότητα των </a:t>
            </a:r>
            <a:r>
              <a:rPr lang="el-GR" dirty="0" err="1"/>
              <a:t>παρεχομένων</a:t>
            </a:r>
            <a:r>
              <a:rPr lang="el-GR" dirty="0"/>
              <a:t> υπηρεσιών τους είναι</a:t>
            </a:r>
            <a:r>
              <a:rPr lang="el-GR" dirty="0">
                <a:sym typeface="+mn-ea"/>
              </a:rPr>
              <a:t> μειωμένο</a:t>
            </a:r>
            <a:r>
              <a:rPr lang="el-GR" dirty="0"/>
              <a:t>.</a:t>
            </a:r>
            <a:endParaRPr lang="el-GR" dirty="0"/>
          </a:p>
          <a:p>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GR" b="1" dirty="0"/>
              <a:t>Ολιγοπώλιο:</a:t>
            </a:r>
            <a:r>
              <a:rPr lang="el-GR" dirty="0"/>
              <a:t> </a:t>
            </a:r>
            <a:r>
              <a:rPr lang="el-GR" b="1" dirty="0"/>
              <a:t>Οι δείκτες αποδοτικότητας </a:t>
            </a:r>
            <a:endParaRPr lang="el-GR" b="1" dirty="0"/>
          </a:p>
        </p:txBody>
      </p:sp>
      <p:sp>
        <p:nvSpPr>
          <p:cNvPr id="3" name="Content Placeholder 2"/>
          <p:cNvSpPr>
            <a:spLocks noGrp="1"/>
          </p:cNvSpPr>
          <p:nvPr>
            <p:ph idx="1"/>
          </p:nvPr>
        </p:nvSpPr>
        <p:spPr/>
        <p:txBody>
          <a:bodyPr>
            <a:normAutofit fontScale="67500" lnSpcReduction="20000"/>
          </a:bodyPr>
          <a:lstStyle/>
          <a:p>
            <a:r>
              <a:rPr lang="el-GR" dirty="0"/>
              <a:t>Οι δείκτες αποδοτικότητας στην Ελλάδα βρίσκονται σε επίπεδα μη ανταγωνιστικής αγοράς. </a:t>
            </a:r>
            <a:endParaRPr lang="el-GR" dirty="0"/>
          </a:p>
          <a:p>
            <a:r>
              <a:rPr lang="el-GR" dirty="0"/>
              <a:t>Το καθαρό επιτοκιακό περιθώριο (η διαφορά του επιτοκίου δανεισμού από το επιτόκιο καταθέσεων</a:t>
            </a:r>
            <a:r>
              <a:rPr lang="en-US" dirty="0"/>
              <a:t>) </a:t>
            </a:r>
            <a:r>
              <a:rPr lang="el-GR" dirty="0"/>
              <a:t>είναι σχεδόν διπλάσιο από αυτό της Ευρωζώνης, ενώ η αποδοτικότητα του συνολικού ενεργητικού υπερδιπλάσια (το ίδιο ενεργητικό αποδίδει υπερδιπλάσια στην Ελλάδα).</a:t>
            </a:r>
            <a:r>
              <a:rPr lang="el-GR" b="1" i="1" dirty="0"/>
              <a:t> </a:t>
            </a:r>
            <a:endParaRPr lang="el-GR" b="1" i="1" dirty="0"/>
          </a:p>
          <a:p>
            <a:r>
              <a:rPr lang="el-GR" dirty="0"/>
              <a:t>Ο δείκτης Κόστους/</a:t>
            </a:r>
            <a:r>
              <a:rPr lang="el-GR" dirty="0" err="1"/>
              <a:t>Έσόδων</a:t>
            </a:r>
            <a:r>
              <a:rPr lang="el-GR" dirty="0"/>
              <a:t> είναι εξαιρετικά χαμηλός (35,16 % έναντι 57,01% στην ευρωζώνη) αλλά οφείλεται κυρίως στα πολύ υψηλά </a:t>
            </a:r>
            <a:r>
              <a:rPr lang="el-GR" dirty="0" err="1"/>
              <a:t>επιτοκιακά</a:t>
            </a:r>
            <a:r>
              <a:rPr lang="el-GR" dirty="0"/>
              <a:t> περιθώρια, στη μείωση του μισθολογικού κόστους, λόγω της </a:t>
            </a:r>
            <a:r>
              <a:rPr lang="el-GR" dirty="0" err="1"/>
              <a:t>ολιγοπωλιακής</a:t>
            </a:r>
            <a:r>
              <a:rPr lang="el-GR" dirty="0"/>
              <a:t> ισχύος, (μέσω των </a:t>
            </a:r>
            <a:r>
              <a:rPr lang="el-GR" dirty="0" err="1"/>
              <a:t>εθελουσιών</a:t>
            </a:r>
            <a:r>
              <a:rPr lang="el-GR" dirty="0"/>
              <a:t>), στις χαμηλές προβλέψεις λόγω της μεταβίβασης των προβληματικών δανείων στις εταιρείες διαχείρισης απαιτήσεων, στη συρρίκνωση των δικτύων και στην αναβαλλόμενη φορολογία. </a:t>
            </a:r>
            <a:endParaRPr lang="el-GR" dirty="0"/>
          </a:p>
          <a:p>
            <a:r>
              <a:rPr lang="el-GR" dirty="0"/>
              <a:t>Τα δάνεια υπό διαχείριση από τους </a:t>
            </a:r>
            <a:r>
              <a:rPr lang="en-US" dirty="0"/>
              <a:t>Servicers </a:t>
            </a:r>
            <a:r>
              <a:rPr lang="el-GR" dirty="0"/>
              <a:t>ανέρχονταν στο τέλος του 2024 σε 74,7 δισ. ευρώ (έναντι μόλις 1,3 δισ. τον Σεπτέμβριο 2017). Το μισθολογικό κόστος ανά εργαζόμενο μειώθηκε κατά 10% μεταξύ 2009 και 2023 ενώ τα καθαρά έσοδα ανά εργαζόμενο αυξήθηκαν κατά 60,4%. Τον Δεκέμβριο του 2024 οι αναβαλλόμενες φορολογικές απαιτήσεις (</a:t>
            </a:r>
            <a:r>
              <a:rPr lang="el-GR" dirty="0" err="1"/>
              <a:t>DTCs</a:t>
            </a:r>
            <a:r>
              <a:rPr lang="el-GR" dirty="0"/>
              <a:t>) των ελληνικών τραπεζών ανέρχονταν σε 12,2 </a:t>
            </a:r>
            <a:r>
              <a:rPr lang="el-GR" dirty="0" err="1"/>
              <a:t>δισεκ</a:t>
            </a:r>
            <a:r>
              <a:rPr lang="el-GR" dirty="0"/>
              <a:t>. ευρώ</a:t>
            </a:r>
            <a:r>
              <a:rPr lang="en-US" altLang="el-GR" dirty="0"/>
              <a:t> </a:t>
            </a:r>
            <a:r>
              <a:rPr lang="el-GR" dirty="0"/>
              <a:t>(38,6% των συνολικών εποπτικών ιδίων κεφαλαίων).</a:t>
            </a:r>
            <a:endParaRPr lang="el-GR" dirty="0"/>
          </a:p>
          <a:p>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GR" b="1" dirty="0"/>
              <a:t>Ολιγοπώλιο: Το επιτοκιακό περιθώριο </a:t>
            </a:r>
            <a:endParaRPr lang="el-GR" b="1" dirty="0"/>
          </a:p>
        </p:txBody>
      </p:sp>
      <p:sp>
        <p:nvSpPr>
          <p:cNvPr id="3" name="Content Placeholder 2"/>
          <p:cNvSpPr>
            <a:spLocks noGrp="1"/>
          </p:cNvSpPr>
          <p:nvPr>
            <p:ph idx="1"/>
          </p:nvPr>
        </p:nvSpPr>
        <p:spPr>
          <a:xfrm>
            <a:off x="838200" y="1398494"/>
            <a:ext cx="10515600" cy="5094381"/>
          </a:xfrm>
        </p:spPr>
        <p:txBody>
          <a:bodyPr>
            <a:normAutofit fontScale="70000" lnSpcReduction="20000"/>
          </a:bodyPr>
          <a:lstStyle/>
          <a:p>
            <a:r>
              <a:rPr lang="el-GR" dirty="0"/>
              <a:t>Τον Ιούνιο 2025, το καθαρό επιτοκιακό περιθώριο (επιτόκιο χορηγήσεων μείον το επιτόκιο καταθέσεων) των ελληνικών τραπεζών ήταν 2,84% (έναντι 1,51% των τραπεζών της Ευρωζώνης), διαφορά που οφείλεται κυρίως στα πολύ χαμηλά επιτόκια καταθέσεων και στα υψηλά επιτόκια χορηγήσεων που επικρατούν στην ελληνική αγορά.</a:t>
            </a:r>
            <a:endParaRPr lang="el-GR" dirty="0"/>
          </a:p>
          <a:p>
            <a:r>
              <a:rPr lang="el-GR" dirty="0"/>
              <a:t>Τα διαχρονικά υψηλά καθαρά </a:t>
            </a:r>
            <a:r>
              <a:rPr lang="el-GR" dirty="0" err="1"/>
              <a:t>επιτοκιακά</a:t>
            </a:r>
            <a:r>
              <a:rPr lang="el-GR" dirty="0"/>
              <a:t> περιθώρια της Ελληνικής αγοράς και η ασύμμετρη ανταπόκριση στις μεταβολές των επιτοκίων της ΕΚΤ, στα επιτόκια χορηγήσεων και καταθέσεων που προσφέρουν οι ελληνικές τράπεζες, αποτελούν χαρακτηριστικά </a:t>
            </a:r>
            <a:r>
              <a:rPr lang="el-GR" dirty="0" err="1"/>
              <a:t>ολιγοπωλιακής</a:t>
            </a:r>
            <a:r>
              <a:rPr lang="el-GR" dirty="0"/>
              <a:t> αγοράς.</a:t>
            </a:r>
            <a:endParaRPr lang="el-GR" dirty="0"/>
          </a:p>
          <a:p>
            <a:r>
              <a:rPr lang="el-GR" dirty="0"/>
              <a:t>Μετά τις αλλεπάλληλες αυξήσεις των επιτοκίων αναφοράς της Ευρωπαϊκής Κεντρικής Τραπέζης που ξεκίνησαν τον Ιούλιο του 2022 (10 αυξήσεις, συνολικού μεγέθους 450 μονάδων βάσης) παρατηρήθηκε σημαντική διεύρυνση του καθαρού </a:t>
            </a:r>
            <a:r>
              <a:rPr lang="el-GR" dirty="0" err="1"/>
              <a:t>επιτοκιακού</a:t>
            </a:r>
            <a:r>
              <a:rPr lang="el-GR" dirty="0"/>
              <a:t> περιθωρίου(ΝΙΜ) των συστημικών τραπεζών της Ευρωζώνης και ιδιαίτερα των ελληνικών τραπεζών. Λόγω της υψηλής συγκέντρωσης και του χαμηλού ανταγωνισμού στην εγχώρια αγορά, οι τράπεζες διεύρυναν ακόμη περισσότερο τα ήδη υψηλά περιθώρια τους. </a:t>
            </a:r>
            <a:r>
              <a:rPr lang="el-GR" dirty="0" err="1"/>
              <a:t>To</a:t>
            </a:r>
            <a:r>
              <a:rPr lang="el-GR" dirty="0"/>
              <a:t> καθαρό επιτοκιακό περιθώριο των ευρωπαϊκών συστημικών τραπεζών αυξήθηκε από 1,23% το 2ο τρίμηνο του 2022, σε 1,51% το 2ο τρίμηνο του 2025 (αύξηση 22,3%) ενώ των ελληνικών από 1,89% σε 2,84% δηλαδή μία υπέρογκη αύξηση </a:t>
            </a:r>
            <a:r>
              <a:rPr lang="el-GR" dirty="0" err="1"/>
              <a:t>κατά</a:t>
            </a:r>
            <a:r>
              <a:rPr lang="el-GR" dirty="0"/>
              <a:t> 50,3%, υπερδιπλάσια αυτής της Ευρωζώνης. Αξίζει να σημειωθεί επίσης ότι ο δείκτης ΝΙΜ των ελληνικών τραπεζών είναι διαχρονικά περίπου διπλάσιος από αυτόν της Ευρωζώνης (μέσος όρος 1,92 φορές για την περίοδο 2015-2025 με μοναδική σύγκλιση το 2022 που ήταν 1,55 φορές). Η διαχρονικότητα αυτή αποτελεί μία ακόμη ένδειξη των </a:t>
            </a:r>
            <a:r>
              <a:rPr lang="el-GR" dirty="0" err="1"/>
              <a:t>ολιγοπωλιακων</a:t>
            </a:r>
            <a:r>
              <a:rPr lang="el-GR" dirty="0"/>
              <a:t> συνθηκών που επικρατούν στην ελληνική τραπεζική αγορά.</a:t>
            </a:r>
            <a:endParaRPr lang="el-GR" dirty="0"/>
          </a:p>
          <a:p>
            <a:r>
              <a:rPr lang="el-GR" dirty="0"/>
              <a:t> </a:t>
            </a:r>
            <a:endParaRPr lang="el-GR" dirty="0"/>
          </a:p>
          <a:p>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l-GR" sz="3600" b="1" dirty="0"/>
              <a:t>Ολιγοπώλιο: Οι αρνητικές συνέπειες στην ανάπτυξη</a:t>
            </a:r>
            <a:endParaRPr lang="el-GR" sz="3600" dirty="0"/>
          </a:p>
        </p:txBody>
      </p:sp>
      <p:sp>
        <p:nvSpPr>
          <p:cNvPr id="3" name="Content Placeholder 2"/>
          <p:cNvSpPr>
            <a:spLocks noGrp="1"/>
          </p:cNvSpPr>
          <p:nvPr>
            <p:ph idx="1"/>
          </p:nvPr>
        </p:nvSpPr>
        <p:spPr/>
        <p:txBody>
          <a:bodyPr>
            <a:normAutofit fontScale="85000" lnSpcReduction="20000"/>
          </a:bodyPr>
          <a:lstStyle/>
          <a:p>
            <a:r>
              <a:rPr lang="el-GR" dirty="0"/>
              <a:t>Η αύξηση του κόστους χρηματοδότησης της οικονομίας έχει ως συνέπεια τη μείωση της ανταγωνιστικότητας, τη δημιουργία πληθωριστικών πιέσεων λόγω </a:t>
            </a:r>
            <a:r>
              <a:rPr lang="el-GR" dirty="0" err="1"/>
              <a:t>μετακύλισης</a:t>
            </a:r>
            <a:r>
              <a:rPr lang="el-GR" dirty="0"/>
              <a:t> του αυξανόμενου δανειακού κόστους που έχουν οι επιχειρήσεις στους καταναλωτές, </a:t>
            </a:r>
            <a:endParaRPr lang="el-GR" dirty="0"/>
          </a:p>
          <a:p>
            <a:r>
              <a:rPr lang="el-GR" dirty="0"/>
              <a:t>Η απαξίωση των καταθέσεων</a:t>
            </a:r>
            <a:endParaRPr lang="el-GR" dirty="0"/>
          </a:p>
          <a:p>
            <a:r>
              <a:rPr lang="el-GR" dirty="0"/>
              <a:t>Η υποβάθμιση των </a:t>
            </a:r>
            <a:r>
              <a:rPr lang="el-GR" dirty="0" err="1"/>
              <a:t>παρεχομένων</a:t>
            </a:r>
            <a:r>
              <a:rPr lang="el-GR" dirty="0"/>
              <a:t> υπηρεσιών ιδιαίτερα στην επαρχία</a:t>
            </a:r>
            <a:endParaRPr lang="el-GR" dirty="0"/>
          </a:p>
          <a:p>
            <a:r>
              <a:rPr lang="el-GR" dirty="0"/>
              <a:t>Η ανεπαρκής χρηματοδότηση των μικρομεσαίων και των νεοφυών καθώς και των καινοτόμων επιχειρήσεων </a:t>
            </a:r>
            <a:endParaRPr lang="el-GR" dirty="0"/>
          </a:p>
          <a:p>
            <a:pPr marL="0" indent="0">
              <a:buNone/>
            </a:pPr>
            <a:r>
              <a:rPr lang="el-GR" dirty="0"/>
              <a:t>ΥΠΟΝΟΜΕΥΟΝΤΑΙ </a:t>
            </a:r>
            <a:r>
              <a:rPr lang="el-GR" dirty="0" err="1"/>
              <a:t>μεσομακροπρόθεσμα</a:t>
            </a:r>
            <a:r>
              <a:rPr lang="el-GR" dirty="0"/>
              <a:t> οι αναπτυξιακές προοπτικές της οικονομίας, λόγω της α</a:t>
            </a:r>
            <a:r>
              <a:rPr lang="en-US" dirty="0" err="1"/>
              <a:t>νε</a:t>
            </a:r>
            <a:r>
              <a:rPr lang="en-US" dirty="0"/>
              <a:t>παρκ</a:t>
            </a:r>
            <a:r>
              <a:rPr lang="el-GR" dirty="0" err="1"/>
              <a:t>ούς</a:t>
            </a:r>
            <a:r>
              <a:rPr lang="en-US" dirty="0"/>
              <a:t> </a:t>
            </a:r>
            <a:r>
              <a:rPr lang="el-GR" dirty="0"/>
              <a:t>και μη ανταγωνιστικής </a:t>
            </a:r>
            <a:r>
              <a:rPr lang="en-US" dirty="0" err="1"/>
              <a:t>τρ</a:t>
            </a:r>
            <a:r>
              <a:rPr lang="en-US" dirty="0"/>
              <a:t>απεζική</a:t>
            </a:r>
            <a:r>
              <a:rPr lang="el-GR" dirty="0"/>
              <a:t>ς</a:t>
            </a:r>
            <a:r>
              <a:rPr lang="en-US" dirty="0"/>
              <a:t> </a:t>
            </a:r>
            <a:r>
              <a:rPr lang="en-US" dirty="0" err="1"/>
              <a:t>χρημ</a:t>
            </a:r>
            <a:r>
              <a:rPr lang="en-US" dirty="0"/>
              <a:t>ατοδότηση</a:t>
            </a:r>
            <a:r>
              <a:rPr lang="el-GR" dirty="0"/>
              <a:t>ς</a:t>
            </a:r>
            <a:r>
              <a:rPr lang="en-US" dirty="0"/>
              <a:t> της οικονομικής δραστηριότητας, σε περίοδο μάλιστα που οι απαιτήσεις για ανάπτυξη και αλλαγή του παραγωγικού μοντέλου </a:t>
            </a:r>
            <a:r>
              <a:rPr lang="el-GR" dirty="0"/>
              <a:t>με ένα μεγαλύτερης έντασης κεφαλαίου, </a:t>
            </a:r>
            <a:r>
              <a:rPr lang="en-US" dirty="0" err="1"/>
              <a:t>έχουν</a:t>
            </a:r>
            <a:r>
              <a:rPr lang="en-US" dirty="0"/>
              <a:t> γίνει επιτακτικές για την βιωσιμότητα της χώρας.</a:t>
            </a:r>
            <a:r>
              <a:rPr lang="el-GR" dirty="0"/>
              <a:t> </a:t>
            </a:r>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l-GR" sz="3600" b="1" dirty="0"/>
              <a:t>Οι συνέπειες: </a:t>
            </a:r>
            <a:r>
              <a:rPr lang="el-GR" sz="3600" b="1" i="1" dirty="0"/>
              <a:t>Το υψηλό κόστος δανεισμού των Ελληνικών επιχειρήσεων </a:t>
            </a:r>
            <a:endParaRPr lang="el-GR" sz="3600" b="1" i="1" dirty="0"/>
          </a:p>
        </p:txBody>
      </p:sp>
      <p:sp>
        <p:nvSpPr>
          <p:cNvPr id="3" name="Content Placeholder 2"/>
          <p:cNvSpPr>
            <a:spLocks noGrp="1"/>
          </p:cNvSpPr>
          <p:nvPr>
            <p:ph idx="1"/>
          </p:nvPr>
        </p:nvSpPr>
        <p:spPr/>
        <p:txBody>
          <a:bodyPr>
            <a:normAutofit fontScale="85000" lnSpcReduction="20000"/>
          </a:bodyPr>
          <a:lstStyle/>
          <a:p>
            <a:pPr>
              <a:buFontTx/>
              <a:buChar char="-"/>
            </a:pPr>
            <a:r>
              <a:rPr lang="el-GR" dirty="0"/>
              <a:t>Την περίοδο 2003-09 το μέσο κόστος δανεισμού των επιχειρήσεων στην Ελλάδα ήταν 5,66% έναντι 4,33% της Ευρωζώνης (υψηλότερο κατά 32,3%), </a:t>
            </a:r>
            <a:endParaRPr lang="el-GR" dirty="0"/>
          </a:p>
          <a:p>
            <a:pPr>
              <a:buFontTx/>
              <a:buChar char="-"/>
            </a:pPr>
            <a:r>
              <a:rPr lang="el-GR" dirty="0"/>
              <a:t>την περίοδο 2010-17 ήταν 5,77% στην Ελλάδα έναντι 2,79% της Ευρωζώνης (υψηλότερο κατά 110,3%), </a:t>
            </a:r>
            <a:endParaRPr lang="el-GR" dirty="0"/>
          </a:p>
          <a:p>
            <a:pPr>
              <a:buFontTx/>
              <a:buChar char="-"/>
            </a:pPr>
            <a:r>
              <a:rPr lang="el-GR" dirty="0"/>
              <a:t>ενώ την περίοδο 2018-2025 (τρίμηνο) ήταν 4,26% και 2,75% αντιστοίχως (υψηλότερο κατά 81,6%).</a:t>
            </a:r>
            <a:endParaRPr lang="el-GR" dirty="0"/>
          </a:p>
          <a:p>
            <a:endParaRPr lang="el-GR" dirty="0"/>
          </a:p>
          <a:p>
            <a:r>
              <a:rPr lang="el-GR" dirty="0"/>
              <a:t>Το υψηλό κόστος δανεισμού των Ελληνικών επιχειρήσεων συγκριτικά με αυτό των επιχειρήσεων της Ευρωζώνης, υπονομεύει την ανταγωνιστικότητα τους, προκαλεί έντονες πληθωριστικές πιέσεις ενώ δημιουργεί προβλήματα βιωσιμότητας κυρίως στις επιχειρήσεις που δεν μπορούν να </a:t>
            </a:r>
            <a:r>
              <a:rPr lang="el-GR" dirty="0" err="1"/>
              <a:t>μετακυλίσουν</a:t>
            </a:r>
            <a:r>
              <a:rPr lang="el-GR" dirty="0"/>
              <a:t> τα αυξημένα κόστη τους στους καταναλωτές (ιδιαίτερα στις μικρομεσαίες επιχειρήσεις, οι οποίες έχουν μικρές διαπραγματευτικές δυνατότητες και σε εκείνες που παράγουν ενδιάμεσα αγαθά).</a:t>
            </a:r>
            <a:endParaRPr lang="el-GR" dirty="0"/>
          </a:p>
          <a:p>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l-GR" sz="3600" b="1" dirty="0"/>
              <a:t>Οι συνέπειες:</a:t>
            </a:r>
            <a:r>
              <a:rPr lang="el-GR" sz="3600" dirty="0"/>
              <a:t> </a:t>
            </a:r>
            <a:r>
              <a:rPr lang="el-GR" sz="3600" b="1" i="1" dirty="0"/>
              <a:t>Η αποφυγή κινδύνων και η </a:t>
            </a:r>
            <a:r>
              <a:rPr lang="el-GR" sz="3600" b="1" i="1" dirty="0" err="1"/>
              <a:t>υποχρηματοδότηση</a:t>
            </a:r>
            <a:r>
              <a:rPr lang="el-GR" sz="3600" b="1" i="1" dirty="0"/>
              <a:t> της Οικονομίας</a:t>
            </a:r>
            <a:endParaRPr lang="el-GR" sz="3600" i="1" dirty="0"/>
          </a:p>
        </p:txBody>
      </p:sp>
      <p:sp>
        <p:nvSpPr>
          <p:cNvPr id="3" name="Content Placeholder 2"/>
          <p:cNvSpPr>
            <a:spLocks noGrp="1"/>
          </p:cNvSpPr>
          <p:nvPr>
            <p:ph idx="1"/>
          </p:nvPr>
        </p:nvSpPr>
        <p:spPr>
          <a:xfrm>
            <a:off x="838200" y="1690688"/>
            <a:ext cx="10515600" cy="4802187"/>
          </a:xfrm>
        </p:spPr>
        <p:txBody>
          <a:bodyPr>
            <a:normAutofit fontScale="77500" lnSpcReduction="20000"/>
          </a:bodyPr>
          <a:lstStyle/>
          <a:p>
            <a:r>
              <a:rPr lang="el-GR" dirty="0"/>
              <a:t>Μόνο το </a:t>
            </a:r>
            <a:r>
              <a:rPr lang="en-US" dirty="0"/>
              <a:t>60,4% </a:t>
            </a:r>
            <a:r>
              <a:rPr lang="el-GR" dirty="0"/>
              <a:t>των </a:t>
            </a:r>
            <a:r>
              <a:rPr lang="en-US" dirty="0"/>
              <a:t>κατα</a:t>
            </a:r>
            <a:r>
              <a:rPr lang="en-US" dirty="0" err="1"/>
              <a:t>θέσεων</a:t>
            </a:r>
            <a:r>
              <a:rPr lang="en-US" dirty="0"/>
              <a:t> κα</a:t>
            </a:r>
            <a:r>
              <a:rPr lang="en-US" dirty="0" err="1"/>
              <a:t>τευθύνετ</a:t>
            </a:r>
            <a:r>
              <a:rPr lang="en-US" dirty="0"/>
              <a:t>αι </a:t>
            </a:r>
            <a:r>
              <a:rPr lang="el-GR" dirty="0"/>
              <a:t>(</a:t>
            </a:r>
            <a:r>
              <a:rPr lang="en-US" dirty="0"/>
              <a:t>2025</a:t>
            </a:r>
            <a:r>
              <a:rPr lang="el-GR" dirty="0"/>
              <a:t>)</a:t>
            </a:r>
            <a:r>
              <a:rPr lang="en-US" dirty="0"/>
              <a:t> </a:t>
            </a:r>
            <a:r>
              <a:rPr lang="en-US" dirty="0" err="1"/>
              <a:t>στη</a:t>
            </a:r>
            <a:r>
              <a:rPr lang="en-US" dirty="0"/>
              <a:t> χρηματοδότηση της οικονομίας</a:t>
            </a:r>
            <a:r>
              <a:rPr lang="el-GR" dirty="0"/>
              <a:t>. Η πλεονάζουσα ρευστότητα που δημιουργείται, λόγω της τάσης αποφυγής κινδύνων που επιτρέπουν οι </a:t>
            </a:r>
            <a:r>
              <a:rPr lang="el-GR" dirty="0" err="1"/>
              <a:t>ολιγοπωλιακές</a:t>
            </a:r>
            <a:r>
              <a:rPr lang="el-GR" dirty="0"/>
              <a:t> συνθήκες, αυτή κατευθύνεται σε τοποθετήσεις σε θεσμικά ομόλογα. Μεταξύ 2021 και 2024 οι τοποθετήσεις σε ομόλογα (ελληνικά και ξένα) αυξήθηκαν κατά 58,7% φτάνοντας τα 82,3 δισ. ευρώ, καλύπτοντας το 25,9% του συνολικού ενεργητικού τους.</a:t>
            </a:r>
            <a:endParaRPr lang="el-GR" dirty="0"/>
          </a:p>
          <a:p>
            <a:r>
              <a:rPr lang="el-GR" dirty="0"/>
              <a:t>Οι επιπτώσεις των συντηρητικών πρακτικών αποφυγής κινδύνων είναι ιδιαίτερα αρνητικές για την νεοφυή και την καινοτόμο επιχειρηματικότητα που αφορούν νέους επιχειρηματίες, τις μικρομεσαίες επιχειρήσεις και την εθνική οικονομία γενικότερα, όπως σημειώνεται και στην ετήσια Έκθεση του ΔΝΤ. Είναι αξιοσημείωτη, εν προκειμένω, η βραδύτητα απορρόφησης των κεφαλαίων του προγράμματος του Ταμείου Ανάκαμψης και Ανθεκτικότητας. </a:t>
            </a:r>
            <a:endParaRPr lang="el-GR" dirty="0"/>
          </a:p>
          <a:p>
            <a:r>
              <a:rPr lang="el-GR" dirty="0"/>
              <a:t>Το μερίδιο των ΜΜΕ στο σύνολο των υφιστάμενων επιχειρηματικών δανείων από 55,3% το 2016 μειώθηκε σε 36,9% το 2024. Στην Ελλάδα, σύμφωνα με τα τελευταία διαθέσιμα στοιχεία οι ΜΜΕ (με έως 250 απασχολούμενους) συμμετέχουν μόλις με 36,86% στο σύνολο των επιχειρηματικών δανείων (στην Ε.Ε. 39,6%) ενώ αποτελούν 99,9% του συνολικού αριθμού επιχειρήσεων, το 84,6% των απασχολουμένων και το 67% της συνολικής προστιθέμενης αξίας.</a:t>
            </a:r>
            <a:endParaRPr lang="el-GR" dirty="0"/>
          </a:p>
          <a:p>
            <a:pPr marL="0" indent="0">
              <a:buNone/>
            </a:pPr>
            <a:endParaRPr lang="el-GR" dirty="0"/>
          </a:p>
          <a:p>
            <a:endParaRPr lang="el-GR" dirty="0"/>
          </a:p>
          <a:p>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GR" b="1" dirty="0"/>
              <a:t>Οι συνέπειες: </a:t>
            </a:r>
            <a:r>
              <a:rPr lang="el-GR" b="1" i="1" dirty="0"/>
              <a:t>Η ποιότητα των υπηρεσιών στους καταναλωτές</a:t>
            </a:r>
            <a:endParaRPr lang="el-GR" b="1" i="1" dirty="0"/>
          </a:p>
        </p:txBody>
      </p:sp>
      <p:sp>
        <p:nvSpPr>
          <p:cNvPr id="3" name="Content Placeholder 2"/>
          <p:cNvSpPr>
            <a:spLocks noGrp="1"/>
          </p:cNvSpPr>
          <p:nvPr>
            <p:ph idx="1"/>
          </p:nvPr>
        </p:nvSpPr>
        <p:spPr/>
        <p:txBody>
          <a:bodyPr>
            <a:normAutofit fontScale="85000" lnSpcReduction="20000"/>
          </a:bodyPr>
          <a:lstStyle/>
          <a:p>
            <a:r>
              <a:rPr lang="el-GR" dirty="0"/>
              <a:t>Τα τραπεζικά καταστήματα </a:t>
            </a:r>
            <a:r>
              <a:rPr lang="el-GR" dirty="0" err="1"/>
              <a:t>ανα</a:t>
            </a:r>
            <a:r>
              <a:rPr lang="el-GR" dirty="0"/>
              <a:t> 100 χιλ.  κατοίκους μειώθηκαν από </a:t>
            </a:r>
            <a:r>
              <a:rPr lang="ru-RU" dirty="0"/>
              <a:t>34 </a:t>
            </a:r>
            <a:r>
              <a:rPr lang="el-GR" dirty="0"/>
              <a:t>το 2005 και σε 13,3 το 2024. Οι τραπεζικοί υπάλληλοι ανά 10 χιλ. κατοίκους σε 2,7 από 5,9. Συγκριτικά το 2023 υπήρχαν στην Ευρωζώνη 30,4 καταστήματα ανά 100 χιλ. κατοίκους ενώ οι απασχολούμενοι ανά 10 χιλ. κατοίκους ήταν 5 άτομα. </a:t>
            </a:r>
            <a:endParaRPr lang="el-GR" dirty="0"/>
          </a:p>
          <a:p>
            <a:r>
              <a:rPr lang="el-GR" dirty="0"/>
              <a:t>Καθώς η ηλεκτρονική τραπεζική είναι περισσότερο ανεπτυγμένη στις λοιπές χώρες της Ευρωζώνης, συμπεραίνεται ότι οι πολύ χαμηλοί ελληνικοί δείκτες οφείλονται κυρίως στις </a:t>
            </a:r>
            <a:r>
              <a:rPr lang="el-GR" dirty="0" err="1"/>
              <a:t>ολιγοπωλιακές</a:t>
            </a:r>
            <a:r>
              <a:rPr lang="el-GR" dirty="0"/>
              <a:t> συνθήκες που επικρατούν, αφού η πολιτική μείωσης του κόστους είναι εξαιρετικά μεγάλη εξαιτίας της </a:t>
            </a:r>
            <a:r>
              <a:rPr lang="el-GR" dirty="0" err="1"/>
              <a:t>ολιγοπωλιακής</a:t>
            </a:r>
            <a:r>
              <a:rPr lang="el-GR" dirty="0"/>
              <a:t> ισχύος του συστήματος.</a:t>
            </a:r>
            <a:endParaRPr lang="el-GR" dirty="0"/>
          </a:p>
          <a:p>
            <a:r>
              <a:rPr lang="el-GR" dirty="0"/>
              <a:t>Ως συνέπεια των σοβαρών αυτών υστερήσεων, οι κάτοικοι πολλών περιοχών, ιδιαίτερα των αγροτικών, δεν εξυπηρετούνται και αναγκάζονται να διανύουν πολλά χιλιόμετρα μέχρι το πλησιέστερο κατάστημα και μάλιστα κατόπιν ραντεβού που συνήθως δεν κλείνεται εύκολα και άμεσα. Εκτιμάται ότι το 20% περίπου των πελατών υποχρεούνται να διανύσουν περισσότερα από 10 χιλιόμετρα για να εξυπηρετηθούν από το πλησιέστερο τραπεζικό κατάστημα.</a:t>
            </a:r>
            <a:endParaRPr lang="el-GR" dirty="0"/>
          </a:p>
          <a:p>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Οι συνέπειες: </a:t>
            </a:r>
            <a:r>
              <a:rPr lang="el-GR" b="1" i="1" dirty="0"/>
              <a:t>Η ποιότητα της Δημοκρατίας</a:t>
            </a:r>
            <a:endParaRPr lang="el-GR" i="1" dirty="0"/>
          </a:p>
        </p:txBody>
      </p:sp>
      <p:sp>
        <p:nvSpPr>
          <p:cNvPr id="3" name="Content Placeholder 2"/>
          <p:cNvSpPr>
            <a:spLocks noGrp="1"/>
          </p:cNvSpPr>
          <p:nvPr>
            <p:ph idx="1"/>
          </p:nvPr>
        </p:nvSpPr>
        <p:spPr/>
        <p:txBody>
          <a:bodyPr>
            <a:normAutofit lnSpcReduction="10000"/>
          </a:bodyPr>
          <a:lstStyle/>
          <a:p>
            <a:r>
              <a:rPr lang="en-US" dirty="0"/>
              <a:t>Η </a:t>
            </a:r>
            <a:r>
              <a:rPr lang="en-US" dirty="0" err="1"/>
              <a:t>τεράστι</a:t>
            </a:r>
            <a:r>
              <a:rPr lang="en-US" dirty="0"/>
              <a:t>α ισχύς των τεσσάρων συστημικών τραπεζών και η </a:t>
            </a:r>
            <a:r>
              <a:rPr lang="el-GR" dirty="0" err="1"/>
              <a:t>προκύπτουσα</a:t>
            </a:r>
            <a:r>
              <a:rPr lang="el-GR" dirty="0"/>
              <a:t> μεγάλη επιρροή τους στα πολιτικά Κόμματα, λόγω των μεγάλων δανειακών υποχρεώσεών τους σε αυτές, αλλά και στα ΜΜΕ, λόγω των </a:t>
            </a:r>
            <a:r>
              <a:rPr lang="el-GR" dirty="0" err="1"/>
              <a:t>στοχευμένων</a:t>
            </a:r>
            <a:r>
              <a:rPr lang="el-GR" dirty="0"/>
              <a:t> χορηγιών τους σε αυτά, </a:t>
            </a:r>
            <a:r>
              <a:rPr lang="en-US" dirty="0" err="1"/>
              <a:t>δημιουργούν</a:t>
            </a:r>
            <a:r>
              <a:rPr lang="en-US" dirty="0"/>
              <a:t> </a:t>
            </a:r>
            <a:r>
              <a:rPr lang="en-US" dirty="0" err="1"/>
              <a:t>σημ</a:t>
            </a:r>
            <a:r>
              <a:rPr lang="en-US" dirty="0"/>
              <a:t>αντική πολιτική ασυμμετρία με επιπτώσεις στην ποιότητα της δημοκρατίας </a:t>
            </a:r>
            <a:r>
              <a:rPr lang="el-GR" dirty="0"/>
              <a:t>και στην ελευθερία στη δημόσια σφαίρα επικοινωνίας</a:t>
            </a:r>
            <a:r>
              <a:rPr lang="en-US" dirty="0"/>
              <a:t>.</a:t>
            </a:r>
            <a:endParaRPr lang="en-US" dirty="0"/>
          </a:p>
          <a:p>
            <a:r>
              <a:rPr lang="el-GR" dirty="0"/>
              <a:t>Η</a:t>
            </a:r>
            <a:r>
              <a:rPr lang="en-US" dirty="0"/>
              <a:t> τεράστια οικονομική ισχύς και η πολιτική επιρροή τ</a:t>
            </a:r>
            <a:r>
              <a:rPr lang="el-GR" dirty="0"/>
              <a:t>ων </a:t>
            </a:r>
            <a:r>
              <a:rPr lang="en-US" dirty="0" err="1"/>
              <a:t>ολιγο</a:t>
            </a:r>
            <a:r>
              <a:rPr lang="en-US" dirty="0"/>
              <a:t>πωλ</a:t>
            </a:r>
            <a:r>
              <a:rPr lang="el-GR" dirty="0" err="1"/>
              <a:t>ιακών</a:t>
            </a:r>
            <a:r>
              <a:rPr lang="el-GR" dirty="0"/>
              <a:t> </a:t>
            </a:r>
            <a:r>
              <a:rPr lang="en-US" dirty="0" err="1"/>
              <a:t>τρ</a:t>
            </a:r>
            <a:r>
              <a:rPr lang="en-US" dirty="0"/>
              <a:t>απεζ</a:t>
            </a:r>
            <a:r>
              <a:rPr lang="el-GR" dirty="0" err="1"/>
              <a:t>ών</a:t>
            </a:r>
            <a:r>
              <a:rPr lang="en-US" dirty="0"/>
              <a:t> </a:t>
            </a:r>
            <a:r>
              <a:rPr lang="en-US" u="sng" dirty="0"/>
              <a:t>δεν εξυπηρετεί το δημόσιο συμφέρον</a:t>
            </a:r>
            <a:r>
              <a:rPr lang="el-GR" u="sng" dirty="0"/>
              <a:t> </a:t>
            </a:r>
            <a:r>
              <a:rPr lang="el-GR" dirty="0"/>
              <a:t>καθώς προσπορίζει σε αυτές άτυπα εξουσίες ανάλογες με αυτές των δημοσίων αρχών, χωρίς οι πρώτες να μοιράζονται τους στόχους και τις ευθύνες των </a:t>
            </a:r>
            <a:r>
              <a:rPr lang="el-GR" dirty="0">
                <a:sym typeface="+mn-ea"/>
              </a:rPr>
              <a:t>δεύτερων.</a:t>
            </a:r>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GR" b="1" dirty="0"/>
              <a:t>Οι συνέπειες: </a:t>
            </a:r>
            <a:r>
              <a:rPr lang="el-GR" b="1" i="1" dirty="0"/>
              <a:t>η ολιγαρχική διάρθρωση της Οικονομίας</a:t>
            </a:r>
            <a:endParaRPr lang="el-GR" i="1" dirty="0"/>
          </a:p>
        </p:txBody>
      </p:sp>
      <p:sp>
        <p:nvSpPr>
          <p:cNvPr id="3" name="Content Placeholder 2"/>
          <p:cNvSpPr>
            <a:spLocks noGrp="1"/>
          </p:cNvSpPr>
          <p:nvPr>
            <p:ph idx="1"/>
          </p:nvPr>
        </p:nvSpPr>
        <p:spPr>
          <a:xfrm>
            <a:off x="838200" y="1559860"/>
            <a:ext cx="10515600" cy="5056094"/>
          </a:xfrm>
        </p:spPr>
        <p:txBody>
          <a:bodyPr>
            <a:normAutofit fontScale="77500" lnSpcReduction="20000"/>
          </a:bodyPr>
          <a:lstStyle/>
          <a:p>
            <a:r>
              <a:rPr lang="el-GR" dirty="0"/>
              <a:t>Ο ρόλος του χρηματοπιστωτικού συστήματος έγκειται στην παραγωγική διαχείριση της συνολικής ρευστότητας της οικονομίας για την ανάπτυξή της στο πλαίσιο του παραγωγικού μοντέλου της χώρας και τη διάχυσή της τόσο γεωγραφικά όσο και κλαδικά. </a:t>
            </a:r>
            <a:endParaRPr lang="el-GR" dirty="0"/>
          </a:p>
          <a:p>
            <a:r>
              <a:rPr lang="en-US" dirty="0"/>
              <a:t>Η </a:t>
            </a:r>
            <a:r>
              <a:rPr lang="en-US" dirty="0" err="1"/>
              <a:t>ολιγο</a:t>
            </a:r>
            <a:r>
              <a:rPr lang="en-US" dirty="0"/>
              <a:t>πωλιακή δομή του τραπεζικού συστήματος, αποτελεί τροχοπέδη της</a:t>
            </a:r>
            <a:r>
              <a:rPr lang="el-GR" dirty="0"/>
              <a:t> </a:t>
            </a:r>
            <a:r>
              <a:rPr lang="en-US" dirty="0"/>
              <a:t>α</a:t>
            </a:r>
            <a:r>
              <a:rPr lang="en-US" dirty="0" err="1"/>
              <a:t>νά</a:t>
            </a:r>
            <a:r>
              <a:rPr lang="en-US" dirty="0"/>
              <a:t>πτυξης, </a:t>
            </a:r>
            <a:r>
              <a:rPr lang="el-GR" dirty="0"/>
              <a:t>γιατί εμποδίζει την αποτελεσματική </a:t>
            </a:r>
            <a:r>
              <a:rPr lang="en-US" dirty="0"/>
              <a:t>α</a:t>
            </a:r>
            <a:r>
              <a:rPr lang="en-US" dirty="0" err="1"/>
              <a:t>ξιο</a:t>
            </a:r>
            <a:r>
              <a:rPr lang="en-US" dirty="0"/>
              <a:t>ποίηση των παραγωγικών συντελεστών</a:t>
            </a:r>
            <a:r>
              <a:rPr lang="el-GR" dirty="0"/>
              <a:t> της χώρας και τη </a:t>
            </a:r>
            <a:r>
              <a:rPr lang="en-US" dirty="0" err="1"/>
              <a:t>διάχυσ</a:t>
            </a:r>
            <a:r>
              <a:rPr lang="el-GR" dirty="0"/>
              <a:t>ή</a:t>
            </a:r>
            <a:r>
              <a:rPr lang="en-US" dirty="0"/>
              <a:t> </a:t>
            </a:r>
            <a:r>
              <a:rPr lang="el-GR" dirty="0"/>
              <a:t>της </a:t>
            </a:r>
            <a:r>
              <a:rPr lang="en-US" dirty="0" err="1"/>
              <a:t>στο</a:t>
            </a:r>
            <a:r>
              <a:rPr lang="en-US" dirty="0"/>
              <a:t> σύνολο της </a:t>
            </a:r>
            <a:r>
              <a:rPr lang="en-US" dirty="0" err="1"/>
              <a:t>οικονομί</a:t>
            </a:r>
            <a:r>
              <a:rPr lang="en-US" dirty="0"/>
              <a:t>ας μέσω της χρηματοδότησης των επιχειρηματικών δραστηριοτήτων</a:t>
            </a:r>
            <a:r>
              <a:rPr lang="el-GR" dirty="0"/>
              <a:t> και των επενδυτικών σχεδίων</a:t>
            </a:r>
            <a:endParaRPr lang="el-GR" dirty="0"/>
          </a:p>
          <a:p>
            <a:r>
              <a:rPr lang="el-GR" dirty="0"/>
              <a:t>Ιδιαίτερα στις σημερινές συνθήκες της χώρας, μετάβασης σε ένα νέο παραγωγικό μοντέλο με έμφαση στη γνώση, στην καινοτομία και την πράσινη γεωργία, που χαρακτηρίζεται από μεγαλύτερη ένταση κεφαλαίου και από υψηλότερους πιστωτικούς κινδύνους, το τραπεζικό ολιγοπώλιο, λόγω των συντηρητικών πρακτικών του, είναι ασύμβατο με τη χρηματοδότηση αυτής της μετάβασης </a:t>
            </a:r>
            <a:endParaRPr lang="el-GR" dirty="0"/>
          </a:p>
          <a:p>
            <a:r>
              <a:rPr lang="el-GR" dirty="0"/>
              <a:t>Όταν δεν υπάρχει τραπεζικός ανταγωνισμός και ανάληψη κινδύνου τότε ο παραγωγικός χαρακτήρας της οικονομίας σε μακροοικονομικό επίπεδο υποβαθμίζεται: η κατανομή των καταθέσεων μέσω δανείων συγκεντρώνεται στους μεγάλους δανειολήπτες σε βάρος της διάχυσης της ανάπτυξης, με αποτέλεσμα την </a:t>
            </a:r>
            <a:r>
              <a:rPr lang="el-GR" dirty="0" err="1"/>
              <a:t>υποαξιοποίηση</a:t>
            </a:r>
            <a:r>
              <a:rPr lang="el-GR" dirty="0"/>
              <a:t> και το μαρασμό των παραγωγικών δυνάμεων της κοινωνίας και τη διαμόρφωση μιας ολιγαρχικής διάρθρωσης της Οικονομίας.</a:t>
            </a:r>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l-GR" b="1" dirty="0"/>
              <a:t>Ετήσια Έκθεση του ΔΝΤ για την Ελλάδα 2026:  </a:t>
            </a:r>
            <a:r>
              <a:rPr lang="el-GR" b="1" i="1" dirty="0"/>
              <a:t>Αδυναμίες του χρηματοπιστωτικού τομέα</a:t>
            </a:r>
            <a:endParaRPr lang="el-GR" b="1" i="1" dirty="0"/>
          </a:p>
        </p:txBody>
      </p:sp>
      <p:sp>
        <p:nvSpPr>
          <p:cNvPr id="3" name="Content Placeholder 2"/>
          <p:cNvSpPr>
            <a:spLocks noGrp="1"/>
          </p:cNvSpPr>
          <p:nvPr>
            <p:ph idx="1"/>
          </p:nvPr>
        </p:nvSpPr>
        <p:spPr/>
        <p:txBody>
          <a:bodyPr>
            <a:normAutofit fontScale="85000" lnSpcReduction="20000"/>
          </a:bodyPr>
          <a:lstStyle/>
          <a:p>
            <a:pPr marL="514350" indent="-514350">
              <a:buFont typeface="+mj-lt"/>
              <a:buAutoNum type="arabicPeriod"/>
            </a:pPr>
            <a:r>
              <a:rPr lang="el-GR" dirty="0"/>
              <a:t>Η ποιότητα των κεφαλαίων: τα τραπεζικά – εποπτικά- κεφάλαια διακρίνονται σε κατηγορίες – </a:t>
            </a:r>
            <a:r>
              <a:rPr lang="en-US" dirty="0"/>
              <a:t>Tiers- </a:t>
            </a:r>
            <a:r>
              <a:rPr lang="el-GR" dirty="0"/>
              <a:t>ανάλογα με τον κίνδυνό τους</a:t>
            </a:r>
            <a:endParaRPr lang="el-GR" dirty="0"/>
          </a:p>
          <a:p>
            <a:pPr marL="514350" indent="-514350">
              <a:buFont typeface="+mj-lt"/>
              <a:buAutoNum type="arabicPeriod"/>
            </a:pPr>
            <a:endParaRPr lang="el-GR" dirty="0"/>
          </a:p>
          <a:p>
            <a:pPr marL="514350" indent="-514350">
              <a:buFont typeface="+mj-lt"/>
              <a:buAutoNum type="arabicPeriod"/>
            </a:pPr>
            <a:r>
              <a:rPr lang="el-GR" dirty="0"/>
              <a:t>Η ποιότητα της πιστωτικής επέκτασης: διάχυση σε πολλούς ή συγκέντρωση δανείων σε λίγους δανειολήπτες </a:t>
            </a:r>
            <a:endParaRPr lang="el-GR" dirty="0"/>
          </a:p>
          <a:p>
            <a:pPr marL="514350" indent="-514350">
              <a:buFont typeface="+mj-lt"/>
              <a:buAutoNum type="arabicPeriod"/>
            </a:pPr>
            <a:endParaRPr lang="el-GR" dirty="0"/>
          </a:p>
          <a:p>
            <a:pPr marL="514350" indent="-514350">
              <a:buFont typeface="+mj-lt"/>
              <a:buAutoNum type="arabicPeriod"/>
            </a:pPr>
            <a:r>
              <a:rPr lang="el-GR" dirty="0"/>
              <a:t>Η διαχείριση του ιδιωτικού χρέους: διαχείριση των κόκκινων δανείων με</a:t>
            </a:r>
            <a:r>
              <a:rPr lang="en-US" dirty="0"/>
              <a:t> </a:t>
            </a:r>
            <a:r>
              <a:rPr lang="el-GR" dirty="0"/>
              <a:t>κριτήριο το όφελος της οικονομίας και της κοινωνίας ή των </a:t>
            </a:r>
            <a:r>
              <a:rPr lang="en-US" dirty="0"/>
              <a:t>Servicers</a:t>
            </a:r>
            <a:endParaRPr lang="en-US" dirty="0"/>
          </a:p>
          <a:p>
            <a:pPr marL="514350" indent="-514350">
              <a:buFont typeface="+mj-lt"/>
              <a:buAutoNum type="arabicPeriod"/>
            </a:pPr>
            <a:endParaRPr lang="en-US" dirty="0"/>
          </a:p>
          <a:p>
            <a:r>
              <a:rPr lang="el-GR" dirty="0"/>
              <a:t>Οι αδυναμίες αυτές υποκρύπτουν βαθύτερες στρεβλώσεις της αγοράς που εστιάζονται στην ΟΛΙΓΟΠΩΛΙΑΚΗ ΔΙΑΡΘΡΩΣΗ ΤΟΥ ΧΡΗΜΑΤΟΠΙΣΤΩΤΙΚΟΥ ΣΥΣΤΗΜΑΤΟΣ ΚΑΙ ΤΗΝ ΠΡΟΝΟΜΙΑΚΗ ΜΕΤΑΧΕΙΡΙΣΗ ΤΟΥ ΑΠΟ ΤΗΝ ΠΟΛΙΤΕΙΑ</a:t>
            </a:r>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GR" b="1" dirty="0"/>
              <a:t>Η διαχείριση του ιδιωτικού χρέους</a:t>
            </a:r>
            <a:endParaRPr lang="el-GR" b="1" dirty="0"/>
          </a:p>
        </p:txBody>
      </p:sp>
      <p:sp>
        <p:nvSpPr>
          <p:cNvPr id="3" name="Content Placeholder 2"/>
          <p:cNvSpPr>
            <a:spLocks noGrp="1"/>
          </p:cNvSpPr>
          <p:nvPr>
            <p:ph idx="1"/>
          </p:nvPr>
        </p:nvSpPr>
        <p:spPr/>
        <p:txBody>
          <a:bodyPr/>
          <a:lstStyle/>
          <a:p>
            <a:r>
              <a:rPr lang="el-GR" dirty="0"/>
              <a:t>Η μεταφορά των κόκκινων (ληξιπρόθεσμων) δανείων στους </a:t>
            </a:r>
            <a:r>
              <a:rPr lang="en-US" dirty="0"/>
              <a:t>Servicers</a:t>
            </a:r>
            <a:r>
              <a:rPr lang="el-GR" dirty="0"/>
              <a:t>, όπως έγινε </a:t>
            </a:r>
            <a:r>
              <a:rPr lang="el-GR" dirty="0" err="1"/>
              <a:t>μνημονιακά</a:t>
            </a:r>
            <a:r>
              <a:rPr lang="el-GR" dirty="0"/>
              <a:t>, εξυγίανε μεν τους τραπεζικούς ισολογισμούς αλλά επιβάρυνε δε την κοινωνία και την οικονομία: την κοινωνία, γιατί 2,9 εκ. δάνεια, αρχικής ονομαστικής αξίας 72,6 δισ. € κρατούν σε ομηρία 2,4 εκ. δανειολήπτες που </a:t>
            </a:r>
            <a:r>
              <a:rPr lang="el-GR" dirty="0" err="1"/>
              <a:t>βαρύνονται</a:t>
            </a:r>
            <a:r>
              <a:rPr lang="el-GR" dirty="0"/>
              <a:t> με υποχρεώσεις πολύ μεγαλύτερες από το κόστος αγοράς των δανείων από τους </a:t>
            </a:r>
            <a:r>
              <a:rPr lang="en-US" dirty="0"/>
              <a:t>Servicers</a:t>
            </a:r>
            <a:r>
              <a:rPr lang="el-GR" dirty="0"/>
              <a:t>. Την οικονομία, γιατί τα δισ. κέρδη των τελευταίων από αυτή την εντελώς άνιση ρύθμιση δεν κατευθύνονται εσωτερικά στην ανάπτυξη αλλά εξάγονται, και μάλιστα </a:t>
            </a:r>
            <a:r>
              <a:rPr lang="el-GR" u="sng" dirty="0"/>
              <a:t>αφορολόγητα</a:t>
            </a:r>
            <a:r>
              <a:rPr lang="el-GR" dirty="0"/>
              <a:t>, στο εξωτερικό, όπου οι μέτοχοί τους, με αρνητικές επιπτώσεις και στο δημοσιονομικό ισοζύγιο.  </a:t>
            </a:r>
            <a:endParaRPr lang="el-G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GR" b="1" dirty="0"/>
              <a:t>Η ποιότητα της πιστωτικής επέκτασης</a:t>
            </a:r>
            <a:endParaRPr lang="el-GR" b="1" dirty="0"/>
          </a:p>
        </p:txBody>
      </p:sp>
      <p:sp>
        <p:nvSpPr>
          <p:cNvPr id="3" name="Content Placeholder 2"/>
          <p:cNvSpPr>
            <a:spLocks noGrp="1"/>
          </p:cNvSpPr>
          <p:nvPr>
            <p:ph idx="1"/>
          </p:nvPr>
        </p:nvSpPr>
        <p:spPr/>
        <p:txBody>
          <a:bodyPr>
            <a:normAutofit lnSpcReduction="20000"/>
          </a:bodyPr>
          <a:lstStyle/>
          <a:p>
            <a:r>
              <a:rPr lang="el-GR" dirty="0"/>
              <a:t>Οι 4 μεγάλες συστημικές τράπεζες έχουν μεγάλη έκθεση δανεισμού στους </a:t>
            </a:r>
            <a:r>
              <a:rPr lang="el-GR" u="sng" dirty="0"/>
              <a:t>ίδιους</a:t>
            </a:r>
            <a:r>
              <a:rPr lang="el-GR" dirty="0"/>
              <a:t> πελάτες, καθώς τα 10 μεγαλύτερα ανοίγματά τους σε επιχειρήσεις, αντιστοιχούν στο 81% των κεφαλαίων τους πρώτης κατηγορίας (</a:t>
            </a:r>
            <a:r>
              <a:rPr lang="en-US" dirty="0"/>
              <a:t>Tier</a:t>
            </a:r>
            <a:r>
              <a:rPr lang="el-GR" dirty="0"/>
              <a:t> Ι). </a:t>
            </a:r>
            <a:endParaRPr lang="el-GR" dirty="0"/>
          </a:p>
          <a:p>
            <a:r>
              <a:rPr lang="el-GR" dirty="0"/>
              <a:t>Επισημαίνεται ότι το σύστημα χρηματοδοτεί τους λίγους μεγάλους πελάτες, που έχουν και τον μικρότερο κίνδυνο, ενώ αποκλείει όλους τους άλλους μικρότερους. Συνέπειες:</a:t>
            </a:r>
            <a:endParaRPr lang="el-GR" dirty="0"/>
          </a:p>
          <a:p>
            <a:pPr marL="0" indent="0">
              <a:buNone/>
            </a:pPr>
            <a:r>
              <a:rPr lang="el-GR" dirty="0"/>
              <a:t>- ενισχύεται η ολιγαρχική διάρθρωση της Ελληνικής οικονομίας και αφανίζονται οι ΜΜΕ </a:t>
            </a:r>
            <a:endParaRPr lang="el-GR" dirty="0"/>
          </a:p>
          <a:p>
            <a:pPr marL="0" indent="0">
              <a:buNone/>
            </a:pPr>
            <a:r>
              <a:rPr lang="el-GR" dirty="0"/>
              <a:t>- ενισχύεται ο συστημικός κίνδυνος των τραπεζών λόγω της συγκέντρωσης των πιστωτικών κινδύνων στις ίδιες λίγες μεγάλες επιχειρήσεις. </a:t>
            </a:r>
            <a:endParaRPr lang="el-G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GR" b="1" dirty="0"/>
              <a:t>Η ποιότητα των κεφαλαίων</a:t>
            </a:r>
            <a:endParaRPr lang="el-GR" b="1" dirty="0"/>
          </a:p>
        </p:txBody>
      </p:sp>
      <p:sp>
        <p:nvSpPr>
          <p:cNvPr id="3" name="Content Placeholder 2"/>
          <p:cNvSpPr>
            <a:spLocks noGrp="1"/>
          </p:cNvSpPr>
          <p:nvPr>
            <p:ph idx="1"/>
          </p:nvPr>
        </p:nvSpPr>
        <p:spPr>
          <a:xfrm>
            <a:off x="838200" y="1425388"/>
            <a:ext cx="10515600" cy="4751575"/>
          </a:xfrm>
        </p:spPr>
        <p:txBody>
          <a:bodyPr>
            <a:normAutofit fontScale="72500"/>
          </a:bodyPr>
          <a:lstStyle/>
          <a:p>
            <a:r>
              <a:rPr lang="el-GR" dirty="0"/>
              <a:t>Η ποιότητα των κεφαλαίων των τραπεζών είναι πολύ πιο αδύναμη από αυτή των Ευρωπαϊκών, γιατί ένα σημαντικό μέρος των εποπτικών κεφαλαίων τους συνίσταται στον αναβαλλόμενο φόρο (</a:t>
            </a:r>
            <a:r>
              <a:rPr lang="en-US" dirty="0"/>
              <a:t>DTCs - </a:t>
            </a:r>
            <a:r>
              <a:rPr lang="el-GR" dirty="0"/>
              <a:t>με ρύθμιση επιτρέπεται στις τράπεζες να συμψηφίζουν ζημιές με μελλοντικά κέρδη για πολλά χρόνια, λόγω του PSI το 2012). </a:t>
            </a:r>
            <a:endParaRPr lang="el-GR" dirty="0"/>
          </a:p>
          <a:p>
            <a:r>
              <a:rPr lang="el-GR" dirty="0"/>
              <a:t>Αυτά τα κεφάλαια συνιστούν απαιτήσεις του κράτους από τις τράπεζες όπως και οι κρατικές εγγυήσεις του συστήματος «Ηρακλής» και το μέγεθός τους θα μπορούσε να δημιουργήσει κινδύνους στην κεφαλαιακή τους επάρκεια στην περίπτωση σοβαρής κρίσης του κράτους. </a:t>
            </a:r>
            <a:endParaRPr lang="el-GR" dirty="0"/>
          </a:p>
          <a:p>
            <a:r>
              <a:rPr lang="el-GR" dirty="0"/>
              <a:t>Συστήνεται η επείγουσα μείωση του αναβαλόμενου φόρου, π.χ. με την ενίσχυση των κεφαλαίων τους από ένα μέρος των κερδών τους. Οι τράπεζες κινήθηκαν στην αντίθετη κατεύθυνση καθώς  μοίρασαν πάνω από το 50% των πολύ υψηλών φετινών κερδών τους ως μερίσματα στους μετόχους τους. </a:t>
            </a:r>
            <a:endParaRPr lang="el-GR" dirty="0"/>
          </a:p>
          <a:p>
            <a:r>
              <a:rPr lang="el-GR" dirty="0"/>
              <a:t>Επειδή κατά το μεγαλύτερο μέρος τους οι μεγαλομέτοχοι είναι ξένοι, τα εισοδήματα από τα μερίσματα εξήχθησαν στο εξωτερικό με πολύ χαμηλή φορολόγηση, αφαιρώντας πόρους από την Οικονομία.   </a:t>
            </a:r>
            <a:endParaRPr lang="el-G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GR" b="1" dirty="0"/>
              <a:t>Το χρηματοπιστωτικό σύστημα μετά τα Μνημόνια: μια </a:t>
            </a:r>
            <a:r>
              <a:rPr lang="el-GR" b="1" dirty="0" err="1"/>
              <a:t>ολιγοπωλιακή</a:t>
            </a:r>
            <a:r>
              <a:rPr lang="el-GR" b="1" dirty="0"/>
              <a:t> αγορά</a:t>
            </a:r>
            <a:endParaRPr lang="el-GR" b="1" dirty="0"/>
          </a:p>
        </p:txBody>
      </p:sp>
      <p:sp>
        <p:nvSpPr>
          <p:cNvPr id="3" name="Content Placeholder 2"/>
          <p:cNvSpPr>
            <a:spLocks noGrp="1"/>
          </p:cNvSpPr>
          <p:nvPr>
            <p:ph idx="1"/>
          </p:nvPr>
        </p:nvSpPr>
        <p:spPr/>
        <p:txBody>
          <a:bodyPr>
            <a:normAutofit lnSpcReduction="10000"/>
          </a:bodyPr>
          <a:lstStyle/>
          <a:p>
            <a:r>
              <a:rPr lang="el-GR" dirty="0"/>
              <a:t>Η κρίση χρέους της Ελληνικής οικονομίας το 2010, ως δευτερογενής συνέπεια της παγκόσμιας χρηματοπιστωτικής κρίσης του 2008, και ο κίνδυνος κλονισμού των μεγάλων ευρωπαϊκών τραπεζών που είχαν μεγάλη έκθεση στα Ελληνικά ομόλογα οδήγησε στην επιβολή των επαχθών Μνημονίων</a:t>
            </a:r>
            <a:endParaRPr lang="el-GR" dirty="0"/>
          </a:p>
          <a:p>
            <a:r>
              <a:rPr lang="el-GR" dirty="0"/>
              <a:t>Η μεγάλη αδυναμία αποπληρωμής των δανειακών υποχρεώσεων και η </a:t>
            </a:r>
            <a:r>
              <a:rPr lang="el-GR" dirty="0" err="1"/>
              <a:t>επιβληθείσα</a:t>
            </a:r>
            <a:r>
              <a:rPr lang="el-GR" dirty="0"/>
              <a:t> βίαιη αναδιάρθρωση των δανειακών χαρτοφυλακίων των ξένων τραπεζών, με υποχρεωτική απορρόφησή τους από την Ελληνική οικονομία, οδήγησε σε μια επώδυνη αναδιάρθρωση του χρηματοπιστωτικού συστήματος που είχε στόχο τη διάσωση των υπό κατάρρευση συστημικών τραπεζών </a:t>
            </a:r>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GR" b="1" dirty="0"/>
              <a:t>Η </a:t>
            </a:r>
            <a:r>
              <a:rPr lang="el-GR" b="1" dirty="0" err="1"/>
              <a:t>ανακεφαλαιοποίηση</a:t>
            </a:r>
            <a:r>
              <a:rPr lang="el-GR" b="1" dirty="0"/>
              <a:t> των Τραπεζών</a:t>
            </a:r>
            <a:r>
              <a:rPr lang="el-GR" dirty="0"/>
              <a:t> </a:t>
            </a:r>
            <a:endParaRPr lang="el-GR" dirty="0"/>
          </a:p>
        </p:txBody>
      </p:sp>
      <p:sp>
        <p:nvSpPr>
          <p:cNvPr id="3" name="Content Placeholder 2"/>
          <p:cNvSpPr>
            <a:spLocks noGrp="1"/>
          </p:cNvSpPr>
          <p:nvPr>
            <p:ph idx="1"/>
          </p:nvPr>
        </p:nvSpPr>
        <p:spPr>
          <a:xfrm>
            <a:off x="838200" y="1532965"/>
            <a:ext cx="10515600" cy="4643998"/>
          </a:xfrm>
        </p:spPr>
        <p:txBody>
          <a:bodyPr>
            <a:normAutofit fontScale="77500" lnSpcReduction="20000"/>
          </a:bodyPr>
          <a:lstStyle/>
          <a:p>
            <a:r>
              <a:rPr lang="el-GR" dirty="0"/>
              <a:t>Η </a:t>
            </a:r>
            <a:r>
              <a:rPr lang="el-GR" dirty="0" err="1"/>
              <a:t>ανακεφαλαιοποίηση</a:t>
            </a:r>
            <a:r>
              <a:rPr lang="el-GR" dirty="0"/>
              <a:t> των Τραπεζών μέσω του ΤΧΣ </a:t>
            </a:r>
            <a:endParaRPr lang="el-GR" dirty="0"/>
          </a:p>
          <a:p>
            <a:pPr>
              <a:buFontTx/>
              <a:buChar char="-"/>
            </a:pPr>
            <a:r>
              <a:rPr lang="el-GR" dirty="0"/>
              <a:t>Συνέβαλε στην αναδιάρθρωση του συστήματος, στη συνέχεια της χρηματοδότησης (αλλά σε βίαια μειωμένα επίπεδα) της οικονομίας, στη μείωση των μη εξυπηρετούμενων δανείων, στην εξυγίανση των χαροφυλακίων και στην επιστροφή στην κερδοφορία κυρίως λόγω του </a:t>
            </a:r>
            <a:r>
              <a:rPr lang="el-GR" dirty="0" err="1"/>
              <a:t>ολιγοπωλιακού</a:t>
            </a:r>
            <a:r>
              <a:rPr lang="el-GR" dirty="0"/>
              <a:t> χαρακτήρα της αγοράς</a:t>
            </a:r>
            <a:endParaRPr lang="el-GR" dirty="0"/>
          </a:p>
          <a:p>
            <a:pPr marL="0" indent="0">
              <a:buNone/>
            </a:pPr>
            <a:r>
              <a:rPr lang="el-GR" dirty="0"/>
              <a:t>    ΑΛΛΑ</a:t>
            </a:r>
            <a:endParaRPr lang="el-GR" dirty="0"/>
          </a:p>
          <a:p>
            <a:pPr>
              <a:buFontTx/>
              <a:buChar char="-"/>
            </a:pPr>
            <a:r>
              <a:rPr lang="el-GR" dirty="0"/>
              <a:t>Έγινε με σημαντική  επιβάρυνση της Ελληνικής οικονομίας, καθώς έγινε με πόρους του Ελληνικού Δημοσίου</a:t>
            </a:r>
            <a:endParaRPr lang="el-GR" dirty="0"/>
          </a:p>
          <a:p>
            <a:pPr>
              <a:buFontTx/>
              <a:buChar char="-"/>
            </a:pPr>
            <a:r>
              <a:rPr lang="el-GR" dirty="0"/>
              <a:t>Επέβαλε τη συρρίκνωση του χρηματοπιστωτικού συστήματος και συνέβαλε στη δημιουργία μιας </a:t>
            </a:r>
            <a:r>
              <a:rPr lang="el-GR" dirty="0" err="1"/>
              <a:t>ολιγοπωλιακής</a:t>
            </a:r>
            <a:r>
              <a:rPr lang="el-GR" dirty="0"/>
              <a:t> αγοράς (οι τράπεζες μειώθηκαν από 46 το 2001, σε 11 το 2025 - συμπεριλαμβανομένων των Συνεταιριστικών - μείωση 76,1%) με συνέπεια τον περιορισμό του ανταγωνισμού και την υιοθέτηση συντηρητικών χρηματοδοτικών στρατηγικών</a:t>
            </a:r>
            <a:endParaRPr lang="el-GR" dirty="0"/>
          </a:p>
          <a:p>
            <a:pPr>
              <a:buFontTx/>
              <a:buChar char="-"/>
            </a:pPr>
            <a:r>
              <a:rPr lang="el-GR" dirty="0"/>
              <a:t>Οδήγησε στην αφελληνισμό του συστήματος, καθώς οι κύριοι μέτοχοι, στις ΑΜΚ που ακολούθησαν, </a:t>
            </a:r>
            <a:r>
              <a:rPr lang="el-GR" dirty="0" err="1"/>
              <a:t>ήσαν</a:t>
            </a:r>
            <a:r>
              <a:rPr lang="el-GR" dirty="0"/>
              <a:t> ξένοι, με αποτέλεσμα η βραχυχρόνια </a:t>
            </a:r>
            <a:r>
              <a:rPr lang="el-GR" dirty="0" err="1"/>
              <a:t>επικέρδεια</a:t>
            </a:r>
            <a:r>
              <a:rPr lang="el-GR" dirty="0"/>
              <a:t> να υπερτερεί συνήθως του μακροπρόθεσμου επενδυτικού ορίζοντα στις στρατηγικές των Διοικήσεων  </a:t>
            </a:r>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GR" b="1" dirty="0"/>
              <a:t>Χαρακτηριστικά της </a:t>
            </a:r>
            <a:r>
              <a:rPr lang="el-GR" b="1" dirty="0" err="1"/>
              <a:t>ολιγοπωλιακής</a:t>
            </a:r>
            <a:r>
              <a:rPr lang="el-GR" b="1" dirty="0"/>
              <a:t> αγοράς</a:t>
            </a:r>
            <a:endParaRPr lang="el-GR" b="1" dirty="0"/>
          </a:p>
        </p:txBody>
      </p:sp>
      <p:sp>
        <p:nvSpPr>
          <p:cNvPr id="3" name="Content Placeholder 2"/>
          <p:cNvSpPr>
            <a:spLocks noGrp="1"/>
          </p:cNvSpPr>
          <p:nvPr>
            <p:ph idx="1"/>
          </p:nvPr>
        </p:nvSpPr>
        <p:spPr/>
        <p:txBody>
          <a:bodyPr/>
          <a:lstStyle/>
          <a:p>
            <a:r>
              <a:rPr lang="el-GR" dirty="0"/>
              <a:t>Λίγες μεγάλες Τράπεζες</a:t>
            </a:r>
            <a:endParaRPr lang="el-GR" dirty="0"/>
          </a:p>
          <a:p>
            <a:r>
              <a:rPr lang="el-GR" dirty="0"/>
              <a:t>Ισχυρή αλληλεπίδραση μεταξύ τους στον καθορισμό των τιμών και στην προσφορά των προϊόντων και υπηρεσιών</a:t>
            </a:r>
            <a:endParaRPr lang="el-GR" dirty="0"/>
          </a:p>
          <a:p>
            <a:r>
              <a:rPr lang="el-GR" dirty="0"/>
              <a:t>Τάση για μεγιστοποίηση κέρδους με αποφυγή του ανταγωνισμού</a:t>
            </a:r>
            <a:endParaRPr lang="el-GR" dirty="0"/>
          </a:p>
          <a:p>
            <a:r>
              <a:rPr lang="el-GR" dirty="0"/>
              <a:t>Υψηλά εμπόδια εισόδου νέων παικτών στην αγορά </a:t>
            </a:r>
            <a:endParaRPr lang="el-GR" dirty="0"/>
          </a:p>
          <a:p>
            <a:r>
              <a:rPr lang="el-GR" dirty="0"/>
              <a:t>Συντηρητική συμπεριφορά με αποφυγή επιχειρηματικών καινοτομιών και κινδύνων</a:t>
            </a:r>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GR" dirty="0"/>
              <a:t>Ο βαθμός συγκέντρωσης του συστήματος</a:t>
            </a:r>
            <a:endParaRPr lang="el-GR" dirty="0"/>
          </a:p>
        </p:txBody>
      </p:sp>
      <p:sp>
        <p:nvSpPr>
          <p:cNvPr id="3" name="Content Placeholder 2"/>
          <p:cNvSpPr>
            <a:spLocks noGrp="1"/>
          </p:cNvSpPr>
          <p:nvPr>
            <p:ph idx="1"/>
          </p:nvPr>
        </p:nvSpPr>
        <p:spPr/>
        <p:txBody>
          <a:bodyPr>
            <a:normAutofit fontScale="70000" lnSpcReduction="20000"/>
          </a:bodyPr>
          <a:lstStyle/>
          <a:p>
            <a:r>
              <a:rPr lang="el-GR" dirty="0"/>
              <a:t>Τ</a:t>
            </a:r>
            <a:r>
              <a:rPr lang="en-US" dirty="0"/>
              <a:t>ο </a:t>
            </a:r>
            <a:r>
              <a:rPr lang="en-US" dirty="0" err="1"/>
              <a:t>μερίδιο</a:t>
            </a:r>
            <a:r>
              <a:rPr lang="en-US" dirty="0"/>
              <a:t> </a:t>
            </a:r>
            <a:r>
              <a:rPr lang="en-US" dirty="0" err="1"/>
              <a:t>των</a:t>
            </a:r>
            <a:r>
              <a:rPr lang="en-US" dirty="0"/>
              <a:t> 5 </a:t>
            </a:r>
            <a:r>
              <a:rPr lang="en-US" dirty="0" err="1"/>
              <a:t>μεγ</a:t>
            </a:r>
            <a:r>
              <a:rPr lang="en-US" dirty="0"/>
              <a:t>αλύτερων τραπεζών στο συνολικό ενεργητικό αυξήθηκε από 65% το 2004 στο 95,6% το 2023</a:t>
            </a:r>
            <a:endParaRPr lang="el-GR" dirty="0"/>
          </a:p>
          <a:p>
            <a:r>
              <a:rPr lang="el-GR" dirty="0"/>
              <a:t>Στην ευρωζώνη το αντίστοιχο μερίδιο αυξήθηκε επίσης σημαντικά, από 41,9% το 2004 σε 69,5% το 2023 παραμένοντας όμως σε μη </a:t>
            </a:r>
            <a:r>
              <a:rPr lang="el-GR" dirty="0" err="1"/>
              <a:t>ολιγοπωλιακά</a:t>
            </a:r>
            <a:r>
              <a:rPr lang="el-GR" dirty="0"/>
              <a:t> επίπεδα.</a:t>
            </a:r>
            <a:endParaRPr lang="el-GR" dirty="0"/>
          </a:p>
          <a:p>
            <a:r>
              <a:rPr lang="el-GR" dirty="0"/>
              <a:t>Από τις 11 τράπεζες που δραστηριοποιούνται στη χώρα οι 4 συστημικές (Πειραιώς, Εθνική, Alpha, </a:t>
            </a:r>
            <a:r>
              <a:rPr lang="el-GR" dirty="0" err="1"/>
              <a:t>Eurobank</a:t>
            </a:r>
            <a:r>
              <a:rPr lang="el-GR" dirty="0"/>
              <a:t>) ελέγχουν συνολικά περισσότερο από το 95% των μεγεθών του τραπεζικού συστήματος. Συγκριτικά, τα βασικά μεγέθη των τραπεζών αυτών βρίσκονται περίπου σε παρόμοια επίπεδα και δεν υπάρχει ένας ηγετικός “παίκτης” που να καθορίζει ή να διαμορφώνει τις συμπεριφορές και τις </a:t>
            </a:r>
            <a:r>
              <a:rPr lang="el-GR" dirty="0" err="1"/>
              <a:t>ολιγοπωλιακές</a:t>
            </a:r>
            <a:r>
              <a:rPr lang="el-GR" dirty="0"/>
              <a:t> πρακτικές του συστήματος.</a:t>
            </a:r>
            <a:endParaRPr lang="el-GR" dirty="0"/>
          </a:p>
          <a:p>
            <a:r>
              <a:rPr lang="el-GR" dirty="0"/>
              <a:t>Ο βαθμός συγκέντρωσης </a:t>
            </a:r>
            <a:r>
              <a:rPr lang="de-DE" dirty="0"/>
              <a:t>(Herfindahl-Hirschman Index, HHI) </a:t>
            </a:r>
            <a:r>
              <a:rPr lang="el-GR" dirty="0"/>
              <a:t>του ελληνικού τραπεζικού συστήματος το 2023 ήταν 2,22 έναντι 1,12 του 2000 (</a:t>
            </a:r>
            <a:r>
              <a:rPr lang="el-GR" dirty="0" err="1"/>
              <a:t>αύξηση</a:t>
            </a:r>
            <a:r>
              <a:rPr lang="el-GR" dirty="0"/>
              <a:t> 98,1%). Ο δείκτης το 2023 ήταν 1,28 (</a:t>
            </a:r>
            <a:r>
              <a:rPr lang="en-US" dirty="0"/>
              <a:t>average</a:t>
            </a:r>
            <a:r>
              <a:rPr lang="el-GR" dirty="0"/>
              <a:t>) για την Ευρωζώνη και 1,33 για το σύνολο της Ε.Ε. ενώ οι αυξήσεις του δείκτη ήταν 63% και 26% αντιστοίχως. Στην πραγματικότητα όμως η συγκέντρωση του ευρωπαϊκού τραπεζικού τομέα είναι πολύ χαμηλότερη, δεδομένου ότι οι δείκτες </a:t>
            </a:r>
            <a:r>
              <a:rPr lang="de-DE" dirty="0"/>
              <a:t>HHI </a:t>
            </a:r>
            <a:r>
              <a:rPr lang="el-GR" dirty="0"/>
              <a:t>στις μεγάλες τραπεζικές αγορές είναι πολύ χαμηλές (Γερμανία 0,32, Γαλλία </a:t>
            </a:r>
            <a:r>
              <a:rPr lang="ru-RU" dirty="0"/>
              <a:t>0,57, </a:t>
            </a:r>
            <a:r>
              <a:rPr lang="el-GR" dirty="0"/>
              <a:t>Ιταλία 0,72).</a:t>
            </a:r>
            <a:endParaRPr lang="el-GR" dirty="0"/>
          </a:p>
          <a:p>
            <a:endParaRPr lang="el-G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16448</Words>
  <Application>WPS Presentation</Application>
  <PresentationFormat>Widescreen</PresentationFormat>
  <Paragraphs>135</Paragraphs>
  <Slides>18</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18</vt:i4>
      </vt:variant>
    </vt:vector>
  </HeadingPairs>
  <TitlesOfParts>
    <vt:vector size="26" baseType="lpstr">
      <vt:lpstr>Arial</vt:lpstr>
      <vt:lpstr>SimSun</vt:lpstr>
      <vt:lpstr>Wingdings</vt:lpstr>
      <vt:lpstr>Calibri Light</vt:lpstr>
      <vt:lpstr>Calibri</vt:lpstr>
      <vt:lpstr>Microsoft YaHei</vt:lpstr>
      <vt:lpstr>Arial Unicode MS</vt:lpstr>
      <vt:lpstr>Office Theme</vt:lpstr>
      <vt:lpstr>Οι σύγχρονες προκλήσεις για ένα χρηματοπιστωτικό σύστημα στην υπηρεσία της Οικονομίας και της Κοινωνίας</vt:lpstr>
      <vt:lpstr>Ετήσια Έκθεση του ΔΝΤ για την Ελλάδα 2026: Αδυναμίες του χρηματοπιστωτικού τομέα</vt:lpstr>
      <vt:lpstr>Η διαχείριση του ιδιωτικού χρέους</vt:lpstr>
      <vt:lpstr>Η ποιότητα της πιστωτικής επέκτασης</vt:lpstr>
      <vt:lpstr>Η ποιότητα των κεφαλαίων</vt:lpstr>
      <vt:lpstr>Το χρηματοπιστωτικό σύστημα μετά τα Μνημόνια: μια ολιγοπωλιακή αγορά</vt:lpstr>
      <vt:lpstr>Η ανακεφαλαιοποίηση των Τραπεζών </vt:lpstr>
      <vt:lpstr>Χαρακτηριστικά της ολιγοπωλιακής αγοράς</vt:lpstr>
      <vt:lpstr>Ο βαθμός συγκέντρωσης του συστήματος</vt:lpstr>
      <vt:lpstr>Ολιγοπώλιο: Η διάρθρωση των λειτουργικών εσόδων</vt:lpstr>
      <vt:lpstr>Ολιγοπώλιο: Οι δείκτες αποδοτικότητας </vt:lpstr>
      <vt:lpstr>Ολιγοπώλιο: Το επιτοκιακό περιθώριο </vt:lpstr>
      <vt:lpstr>Ολιγοπώλιο: Οι αρνητικές συνέπειες στην ανάπτυξη</vt:lpstr>
      <vt:lpstr>Οι συνέπειες: Το υψηλό κόστος δανεισμού των Ελληνικών επιχειρήσεων </vt:lpstr>
      <vt:lpstr>Οι συνέπειες: Η αποφυγή κινδύνων και η υποχρηματοδότηση της Οικονομίας</vt:lpstr>
      <vt:lpstr>Οι συνέπειες: Η ποιότητα των υπηρεσιών στους καταναλωτές</vt:lpstr>
      <vt:lpstr>Οι συνέπειες: Η ποιότητα της Δημοκρατίας</vt:lpstr>
      <vt:lpstr>Οι συνέπειες: η ολιγαρχική διάρθρωση της Οικονομίας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John Star</dc:creator>
  <cp:lastModifiedBy>Elsa Deliyanni</cp:lastModifiedBy>
  <cp:revision>21</cp:revision>
  <dcterms:created xsi:type="dcterms:W3CDTF">2026-06-04T18:23:00Z</dcterms:created>
  <dcterms:modified xsi:type="dcterms:W3CDTF">2026-06-06T18:08:14Z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5DBFD822D7874243B2471D36E1A57EA6_13</vt:lpwstr>
  </property>
  <property fmtid="{D5CDD505-2E9C-101B-9397-08002B2CF9AE}" pid="3" name="KSOProductBuildVer">
    <vt:lpwstr>1033-12.2.0.23196</vt:lpwstr>
  </property>
</Properties>
</file>